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6" r:id="rId7"/>
    <p:sldId id="263" r:id="rId8"/>
    <p:sldId id="261" r:id="rId9"/>
    <p:sldId id="264" r:id="rId10"/>
    <p:sldId id="262" r:id="rId11"/>
    <p:sldId id="268" r:id="rId12"/>
    <p:sldId id="269" r:id="rId13"/>
    <p:sldId id="271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7" autoAdjust="0"/>
    <p:restoredTop sz="95204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6A3CA-01AF-43EE-8B4D-1449C50D0927}" type="doc">
      <dgm:prSet loTypeId="urn:microsoft.com/office/officeart/2005/8/layout/p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CDC6F66-C40A-41C2-BBA0-83CE01B4CE4A}">
      <dgm:prSet/>
      <dgm:spPr/>
      <dgm:t>
        <a:bodyPr/>
        <a:lstStyle/>
        <a:p>
          <a:r>
            <a:rPr lang="en-GB" dirty="0"/>
            <a:t>Over 400 species on the island</a:t>
          </a:r>
        </a:p>
      </dgm:t>
    </dgm:pt>
    <dgm:pt modelId="{EA32C8BA-B19A-493B-9FD0-52C93C7EFD2D}" type="parTrans" cxnId="{F54D476F-CAC2-4FAF-9B95-4E94DC55D32A}">
      <dgm:prSet/>
      <dgm:spPr/>
      <dgm:t>
        <a:bodyPr/>
        <a:lstStyle/>
        <a:p>
          <a:endParaRPr lang="en-GB"/>
        </a:p>
      </dgm:t>
    </dgm:pt>
    <dgm:pt modelId="{AC675E35-7F6A-49EC-890C-5336F72C8E1F}" type="sibTrans" cxnId="{F54D476F-CAC2-4FAF-9B95-4E94DC55D32A}">
      <dgm:prSet/>
      <dgm:spPr/>
      <dgm:t>
        <a:bodyPr/>
        <a:lstStyle/>
        <a:p>
          <a:endParaRPr lang="en-GB"/>
        </a:p>
      </dgm:t>
    </dgm:pt>
    <dgm:pt modelId="{B8D9E3B6-1285-43FA-9173-22FEDCC795D7}">
      <dgm:prSet/>
      <dgm:spPr/>
      <dgm:t>
        <a:bodyPr/>
        <a:lstStyle/>
        <a:p>
          <a:r>
            <a:rPr lang="en-GB" dirty="0"/>
            <a:t>Easy to spot a bird and take a picture, harder to recognize the species</a:t>
          </a:r>
        </a:p>
      </dgm:t>
    </dgm:pt>
    <dgm:pt modelId="{1EBA5D10-D023-476F-9C32-D490B2F5D9F9}" type="parTrans" cxnId="{34545D9A-CF6A-4BFA-8AD7-1FFE71BB6411}">
      <dgm:prSet/>
      <dgm:spPr/>
      <dgm:t>
        <a:bodyPr/>
        <a:lstStyle/>
        <a:p>
          <a:endParaRPr lang="en-GB"/>
        </a:p>
      </dgm:t>
    </dgm:pt>
    <dgm:pt modelId="{CF27F90E-51ED-4E42-A299-80333B773447}" type="sibTrans" cxnId="{34545D9A-CF6A-4BFA-8AD7-1FFE71BB6411}">
      <dgm:prSet/>
      <dgm:spPr/>
      <dgm:t>
        <a:bodyPr/>
        <a:lstStyle/>
        <a:p>
          <a:endParaRPr lang="en-GB"/>
        </a:p>
      </dgm:t>
    </dgm:pt>
    <dgm:pt modelId="{E2ABCA3F-49DC-48F5-999B-FD0180D84F1C}">
      <dgm:prSet/>
      <dgm:spPr/>
      <dgm:t>
        <a:bodyPr/>
        <a:lstStyle/>
        <a:p>
          <a:r>
            <a:rPr lang="en-GB"/>
            <a:t>Possible starting point for a future application</a:t>
          </a:r>
        </a:p>
      </dgm:t>
    </dgm:pt>
    <dgm:pt modelId="{FEE97EBE-ED89-48DD-A5CE-409AF13B5BCF}" type="parTrans" cxnId="{18F4B545-4CAD-4E3E-BB0F-C118535CF345}">
      <dgm:prSet/>
      <dgm:spPr/>
      <dgm:t>
        <a:bodyPr/>
        <a:lstStyle/>
        <a:p>
          <a:endParaRPr lang="en-GB"/>
        </a:p>
      </dgm:t>
    </dgm:pt>
    <dgm:pt modelId="{C9A4700D-59EE-4133-9A26-21E00A7C07A4}" type="sibTrans" cxnId="{18F4B545-4CAD-4E3E-BB0F-C118535CF345}">
      <dgm:prSet/>
      <dgm:spPr/>
      <dgm:t>
        <a:bodyPr/>
        <a:lstStyle/>
        <a:p>
          <a:endParaRPr lang="en-GB"/>
        </a:p>
      </dgm:t>
    </dgm:pt>
    <dgm:pt modelId="{7DF0BBAA-DEE7-48D3-AF2D-2B4122C6FED6}" type="pres">
      <dgm:prSet presAssocID="{8BE6A3CA-01AF-43EE-8B4D-1449C50D0927}" presName="Name0" presStyleCnt="0">
        <dgm:presLayoutVars>
          <dgm:dir/>
          <dgm:resizeHandles val="exact"/>
        </dgm:presLayoutVars>
      </dgm:prSet>
      <dgm:spPr/>
    </dgm:pt>
    <dgm:pt modelId="{A6FAFE8B-3C29-4B5C-8F2F-28A4F875D474}" type="pres">
      <dgm:prSet presAssocID="{0CDC6F66-C40A-41C2-BBA0-83CE01B4CE4A}" presName="compNode" presStyleCnt="0"/>
      <dgm:spPr/>
    </dgm:pt>
    <dgm:pt modelId="{5D0FA511-FFBE-4CDB-AAC9-E5A6BDC1EAE7}" type="pres">
      <dgm:prSet presAssocID="{0CDC6F66-C40A-41C2-BBA0-83CE01B4CE4A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E2CE68-E787-45BE-B02C-37E6161ED93A}" type="pres">
      <dgm:prSet presAssocID="{0CDC6F66-C40A-41C2-BBA0-83CE01B4CE4A}" presName="textRect" presStyleLbl="revTx" presStyleIdx="0" presStyleCnt="3">
        <dgm:presLayoutVars>
          <dgm:bulletEnabled val="1"/>
        </dgm:presLayoutVars>
      </dgm:prSet>
      <dgm:spPr/>
    </dgm:pt>
    <dgm:pt modelId="{51F806B1-BC5C-4273-AF81-99F77CF7A67E}" type="pres">
      <dgm:prSet presAssocID="{AC675E35-7F6A-49EC-890C-5336F72C8E1F}" presName="sibTrans" presStyleLbl="sibTrans2D1" presStyleIdx="0" presStyleCnt="0"/>
      <dgm:spPr/>
    </dgm:pt>
    <dgm:pt modelId="{1136518C-318E-4403-B37F-F2904BF8C0E8}" type="pres">
      <dgm:prSet presAssocID="{B8D9E3B6-1285-43FA-9173-22FEDCC795D7}" presName="compNode" presStyleCnt="0"/>
      <dgm:spPr/>
    </dgm:pt>
    <dgm:pt modelId="{967B0209-49FD-41F4-92FC-601AC7F8B47C}" type="pres">
      <dgm:prSet presAssocID="{B8D9E3B6-1285-43FA-9173-22FEDCC795D7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ED81AEDD-D34D-4D50-AEF1-36101D096637}" type="pres">
      <dgm:prSet presAssocID="{B8D9E3B6-1285-43FA-9173-22FEDCC795D7}" presName="textRect" presStyleLbl="revTx" presStyleIdx="1" presStyleCnt="3">
        <dgm:presLayoutVars>
          <dgm:bulletEnabled val="1"/>
        </dgm:presLayoutVars>
      </dgm:prSet>
      <dgm:spPr/>
    </dgm:pt>
    <dgm:pt modelId="{67245708-E619-454E-9BC6-F3ED423A9C71}" type="pres">
      <dgm:prSet presAssocID="{CF27F90E-51ED-4E42-A299-80333B773447}" presName="sibTrans" presStyleLbl="sibTrans2D1" presStyleIdx="0" presStyleCnt="0"/>
      <dgm:spPr/>
    </dgm:pt>
    <dgm:pt modelId="{3138FF5C-FD31-48FF-8CF9-5754102F1492}" type="pres">
      <dgm:prSet presAssocID="{E2ABCA3F-49DC-48F5-999B-FD0180D84F1C}" presName="compNode" presStyleCnt="0"/>
      <dgm:spPr/>
    </dgm:pt>
    <dgm:pt modelId="{7C253650-A126-447A-94FD-C86FEF9E0E22}" type="pres">
      <dgm:prSet presAssocID="{E2ABCA3F-49DC-48F5-999B-FD0180D84F1C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59388666-F811-46C8-8E23-C49DA8E0F4BC}" type="pres">
      <dgm:prSet presAssocID="{E2ABCA3F-49DC-48F5-999B-FD0180D84F1C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BAEC5827-B2A1-40BA-984E-124919E325E6}" type="presOf" srcId="{E2ABCA3F-49DC-48F5-999B-FD0180D84F1C}" destId="{59388666-F811-46C8-8E23-C49DA8E0F4BC}" srcOrd="0" destOrd="0" presId="urn:microsoft.com/office/officeart/2005/8/layout/pList1"/>
    <dgm:cxn modelId="{18F4B545-4CAD-4E3E-BB0F-C118535CF345}" srcId="{8BE6A3CA-01AF-43EE-8B4D-1449C50D0927}" destId="{E2ABCA3F-49DC-48F5-999B-FD0180D84F1C}" srcOrd="2" destOrd="0" parTransId="{FEE97EBE-ED89-48DD-A5CE-409AF13B5BCF}" sibTransId="{C9A4700D-59EE-4133-9A26-21E00A7C07A4}"/>
    <dgm:cxn modelId="{F54D476F-CAC2-4FAF-9B95-4E94DC55D32A}" srcId="{8BE6A3CA-01AF-43EE-8B4D-1449C50D0927}" destId="{0CDC6F66-C40A-41C2-BBA0-83CE01B4CE4A}" srcOrd="0" destOrd="0" parTransId="{EA32C8BA-B19A-493B-9FD0-52C93C7EFD2D}" sibTransId="{AC675E35-7F6A-49EC-890C-5336F72C8E1F}"/>
    <dgm:cxn modelId="{34545D9A-CF6A-4BFA-8AD7-1FFE71BB6411}" srcId="{8BE6A3CA-01AF-43EE-8B4D-1449C50D0927}" destId="{B8D9E3B6-1285-43FA-9173-22FEDCC795D7}" srcOrd="1" destOrd="0" parTransId="{1EBA5D10-D023-476F-9C32-D490B2F5D9F9}" sibTransId="{CF27F90E-51ED-4E42-A299-80333B773447}"/>
    <dgm:cxn modelId="{709F02CC-B862-41C4-AA33-FE4277DD71C2}" type="presOf" srcId="{AC675E35-7F6A-49EC-890C-5336F72C8E1F}" destId="{51F806B1-BC5C-4273-AF81-99F77CF7A67E}" srcOrd="0" destOrd="0" presId="urn:microsoft.com/office/officeart/2005/8/layout/pList1"/>
    <dgm:cxn modelId="{647943CE-F734-4E40-A520-80E27BF0BFA2}" type="presOf" srcId="{8BE6A3CA-01AF-43EE-8B4D-1449C50D0927}" destId="{7DF0BBAA-DEE7-48D3-AF2D-2B4122C6FED6}" srcOrd="0" destOrd="0" presId="urn:microsoft.com/office/officeart/2005/8/layout/pList1"/>
    <dgm:cxn modelId="{83C397CE-2DD8-4820-BF49-559A13E55802}" type="presOf" srcId="{0CDC6F66-C40A-41C2-BBA0-83CE01B4CE4A}" destId="{BDE2CE68-E787-45BE-B02C-37E6161ED93A}" srcOrd="0" destOrd="0" presId="urn:microsoft.com/office/officeart/2005/8/layout/pList1"/>
    <dgm:cxn modelId="{FE6DB7D0-EAAD-445F-9686-563A7CA6619A}" type="presOf" srcId="{CF27F90E-51ED-4E42-A299-80333B773447}" destId="{67245708-E619-454E-9BC6-F3ED423A9C71}" srcOrd="0" destOrd="0" presId="urn:microsoft.com/office/officeart/2005/8/layout/pList1"/>
    <dgm:cxn modelId="{97D9AEE2-4EF9-4622-BA8F-5046129465A4}" type="presOf" srcId="{B8D9E3B6-1285-43FA-9173-22FEDCC795D7}" destId="{ED81AEDD-D34D-4D50-AEF1-36101D096637}" srcOrd="0" destOrd="0" presId="urn:microsoft.com/office/officeart/2005/8/layout/pList1"/>
    <dgm:cxn modelId="{E7156DDA-C244-4E1C-8B30-98EA2EFE1B35}" type="presParOf" srcId="{7DF0BBAA-DEE7-48D3-AF2D-2B4122C6FED6}" destId="{A6FAFE8B-3C29-4B5C-8F2F-28A4F875D474}" srcOrd="0" destOrd="0" presId="urn:microsoft.com/office/officeart/2005/8/layout/pList1"/>
    <dgm:cxn modelId="{B72EFE77-3E68-4DBE-A4BB-991521A42214}" type="presParOf" srcId="{A6FAFE8B-3C29-4B5C-8F2F-28A4F875D474}" destId="{5D0FA511-FFBE-4CDB-AAC9-E5A6BDC1EAE7}" srcOrd="0" destOrd="0" presId="urn:microsoft.com/office/officeart/2005/8/layout/pList1"/>
    <dgm:cxn modelId="{4F9AE15D-510E-4AC2-9705-AD905F742240}" type="presParOf" srcId="{A6FAFE8B-3C29-4B5C-8F2F-28A4F875D474}" destId="{BDE2CE68-E787-45BE-B02C-37E6161ED93A}" srcOrd="1" destOrd="0" presId="urn:microsoft.com/office/officeart/2005/8/layout/pList1"/>
    <dgm:cxn modelId="{197FD987-C661-4622-88E5-E607B3FADC9F}" type="presParOf" srcId="{7DF0BBAA-DEE7-48D3-AF2D-2B4122C6FED6}" destId="{51F806B1-BC5C-4273-AF81-99F77CF7A67E}" srcOrd="1" destOrd="0" presId="urn:microsoft.com/office/officeart/2005/8/layout/pList1"/>
    <dgm:cxn modelId="{FF8964D3-1E0C-49EE-AE3F-6FFDAC6A2423}" type="presParOf" srcId="{7DF0BBAA-DEE7-48D3-AF2D-2B4122C6FED6}" destId="{1136518C-318E-4403-B37F-F2904BF8C0E8}" srcOrd="2" destOrd="0" presId="urn:microsoft.com/office/officeart/2005/8/layout/pList1"/>
    <dgm:cxn modelId="{B1E77BE1-C816-459B-B4C1-A6E3BDE4B5B7}" type="presParOf" srcId="{1136518C-318E-4403-B37F-F2904BF8C0E8}" destId="{967B0209-49FD-41F4-92FC-601AC7F8B47C}" srcOrd="0" destOrd="0" presId="urn:microsoft.com/office/officeart/2005/8/layout/pList1"/>
    <dgm:cxn modelId="{25EE891B-89EB-421B-AFF6-2433E809F436}" type="presParOf" srcId="{1136518C-318E-4403-B37F-F2904BF8C0E8}" destId="{ED81AEDD-D34D-4D50-AEF1-36101D096637}" srcOrd="1" destOrd="0" presId="urn:microsoft.com/office/officeart/2005/8/layout/pList1"/>
    <dgm:cxn modelId="{E27F9714-79F9-4131-8235-07B26078DF03}" type="presParOf" srcId="{7DF0BBAA-DEE7-48D3-AF2D-2B4122C6FED6}" destId="{67245708-E619-454E-9BC6-F3ED423A9C71}" srcOrd="3" destOrd="0" presId="urn:microsoft.com/office/officeart/2005/8/layout/pList1"/>
    <dgm:cxn modelId="{AC3F4536-F2D1-42A0-B27A-27D09212298A}" type="presParOf" srcId="{7DF0BBAA-DEE7-48D3-AF2D-2B4122C6FED6}" destId="{3138FF5C-FD31-48FF-8CF9-5754102F1492}" srcOrd="4" destOrd="0" presId="urn:microsoft.com/office/officeart/2005/8/layout/pList1"/>
    <dgm:cxn modelId="{8EC7FFEE-8CE8-4D8E-AE94-C0F1016F3FEF}" type="presParOf" srcId="{3138FF5C-FD31-48FF-8CF9-5754102F1492}" destId="{7C253650-A126-447A-94FD-C86FEF9E0E22}" srcOrd="0" destOrd="0" presId="urn:microsoft.com/office/officeart/2005/8/layout/pList1"/>
    <dgm:cxn modelId="{DEFA9861-17FE-4E7A-BAAE-23C321DC2E66}" type="presParOf" srcId="{3138FF5C-FD31-48FF-8CF9-5754102F1492}" destId="{59388666-F811-46C8-8E23-C49DA8E0F4B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B8C972-9F17-FD4C-896C-FE225A4F961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A40A9A-D295-BE49-8F27-332E09841DF8}">
      <dgm:prSet/>
      <dgm:spPr/>
      <dgm:t>
        <a:bodyPr/>
        <a:lstStyle/>
        <a:p>
          <a:pPr rtl="0"/>
          <a:r>
            <a:rPr lang="en-US"/>
            <a:t>Feature extraction</a:t>
          </a:r>
        </a:p>
      </dgm:t>
    </dgm:pt>
    <dgm:pt modelId="{5958DA59-A378-604C-9B5C-938F9F2749AA}" type="parTrans" cxnId="{0D028369-239F-5145-AA66-41FA04F7B027}">
      <dgm:prSet/>
      <dgm:spPr/>
      <dgm:t>
        <a:bodyPr/>
        <a:lstStyle/>
        <a:p>
          <a:endParaRPr lang="en-US"/>
        </a:p>
      </dgm:t>
    </dgm:pt>
    <dgm:pt modelId="{83816869-8CF4-8E4C-A36A-F802A1C03CFC}" type="sibTrans" cxnId="{0D028369-239F-5145-AA66-41FA04F7B027}">
      <dgm:prSet/>
      <dgm:spPr/>
      <dgm:t>
        <a:bodyPr/>
        <a:lstStyle/>
        <a:p>
          <a:endParaRPr lang="en-US"/>
        </a:p>
      </dgm:t>
    </dgm:pt>
    <dgm:pt modelId="{F1A439AD-A59B-F340-AFE7-9F2A440655A5}">
      <dgm:prSet/>
      <dgm:spPr/>
      <dgm:t>
        <a:bodyPr/>
        <a:lstStyle/>
        <a:p>
          <a:pPr rtl="0"/>
          <a:r>
            <a:rPr lang="en-US"/>
            <a:t>Resnet50</a:t>
          </a:r>
        </a:p>
      </dgm:t>
    </dgm:pt>
    <dgm:pt modelId="{EFFB0EEC-C056-2F46-9B25-ACFC5E3020DA}" type="parTrans" cxnId="{9075A9A3-F704-8C4E-97A7-FD84CBAF3F9C}">
      <dgm:prSet/>
      <dgm:spPr/>
      <dgm:t>
        <a:bodyPr/>
        <a:lstStyle/>
        <a:p>
          <a:endParaRPr lang="en-US"/>
        </a:p>
      </dgm:t>
    </dgm:pt>
    <dgm:pt modelId="{03235E4E-6994-8644-9331-EF767AAF644B}" type="sibTrans" cxnId="{9075A9A3-F704-8C4E-97A7-FD84CBAF3F9C}">
      <dgm:prSet/>
      <dgm:spPr/>
      <dgm:t>
        <a:bodyPr/>
        <a:lstStyle/>
        <a:p>
          <a:endParaRPr lang="en-US"/>
        </a:p>
      </dgm:t>
    </dgm:pt>
    <dgm:pt modelId="{69B39B8D-4AE7-694E-8527-045C883E231A}">
      <dgm:prSet/>
      <dgm:spPr/>
      <dgm:t>
        <a:bodyPr/>
        <a:lstStyle/>
        <a:p>
          <a:pPr rtl="0"/>
          <a:r>
            <a:rPr lang="nb-NO"/>
            <a:t>VGG16 </a:t>
          </a:r>
        </a:p>
      </dgm:t>
    </dgm:pt>
    <dgm:pt modelId="{884BD2CB-D16D-6544-B2B7-1948DD83465D}" type="parTrans" cxnId="{08476DB1-08EC-D744-B60B-91268D085867}">
      <dgm:prSet/>
      <dgm:spPr/>
      <dgm:t>
        <a:bodyPr/>
        <a:lstStyle/>
        <a:p>
          <a:endParaRPr lang="en-US"/>
        </a:p>
      </dgm:t>
    </dgm:pt>
    <dgm:pt modelId="{A5999641-CB39-A44F-B3FF-5389283372F7}" type="sibTrans" cxnId="{08476DB1-08EC-D744-B60B-91268D085867}">
      <dgm:prSet/>
      <dgm:spPr/>
      <dgm:t>
        <a:bodyPr/>
        <a:lstStyle/>
        <a:p>
          <a:endParaRPr lang="en-US"/>
        </a:p>
      </dgm:t>
    </dgm:pt>
    <dgm:pt modelId="{E2161353-DA4A-7048-9570-7D0C49E9D042}">
      <dgm:prSet/>
      <dgm:spPr/>
      <dgm:t>
        <a:bodyPr/>
        <a:lstStyle/>
        <a:p>
          <a:pPr rtl="0"/>
          <a:r>
            <a:rPr lang="en-US" dirty="0"/>
            <a:t>Loss function</a:t>
          </a:r>
        </a:p>
      </dgm:t>
    </dgm:pt>
    <dgm:pt modelId="{1EEFA340-A816-4843-BD3B-69CF300DEFD3}" type="parTrans" cxnId="{572086F9-6E93-0A46-8DF9-9B9E1F5637C1}">
      <dgm:prSet/>
      <dgm:spPr/>
      <dgm:t>
        <a:bodyPr/>
        <a:lstStyle/>
        <a:p>
          <a:endParaRPr lang="en-US"/>
        </a:p>
      </dgm:t>
    </dgm:pt>
    <dgm:pt modelId="{6C310F44-C06E-4849-90D5-F6DE717DB1E6}" type="sibTrans" cxnId="{572086F9-6E93-0A46-8DF9-9B9E1F5637C1}">
      <dgm:prSet/>
      <dgm:spPr/>
      <dgm:t>
        <a:bodyPr/>
        <a:lstStyle/>
        <a:p>
          <a:endParaRPr lang="en-US"/>
        </a:p>
      </dgm:t>
    </dgm:pt>
    <dgm:pt modelId="{659F1FEF-053C-074B-9CB4-3892826B7EA9}">
      <dgm:prSet/>
      <dgm:spPr/>
      <dgm:t>
        <a:bodyPr/>
        <a:lstStyle/>
        <a:p>
          <a:pPr rtl="0"/>
          <a:r>
            <a:rPr lang="en-US" dirty="0" err="1"/>
            <a:t>Softmax</a:t>
          </a:r>
          <a:r>
            <a:rPr lang="en-US" dirty="0"/>
            <a:t> cross entropy loss </a:t>
          </a:r>
        </a:p>
      </dgm:t>
    </dgm:pt>
    <dgm:pt modelId="{0044FCC4-6908-E04D-A12F-82915FBF8857}" type="parTrans" cxnId="{9F597A04-3970-0348-AF98-124467C4C5BC}">
      <dgm:prSet/>
      <dgm:spPr/>
      <dgm:t>
        <a:bodyPr/>
        <a:lstStyle/>
        <a:p>
          <a:endParaRPr lang="en-US"/>
        </a:p>
      </dgm:t>
    </dgm:pt>
    <dgm:pt modelId="{9DF3AC38-4240-7F45-9BA6-61DD6A198719}" type="sibTrans" cxnId="{9F597A04-3970-0348-AF98-124467C4C5BC}">
      <dgm:prSet/>
      <dgm:spPr/>
      <dgm:t>
        <a:bodyPr/>
        <a:lstStyle/>
        <a:p>
          <a:endParaRPr lang="en-US"/>
        </a:p>
      </dgm:t>
    </dgm:pt>
    <dgm:pt modelId="{FBEBD06C-FF30-7741-9E4E-076813620311}">
      <dgm:prSet/>
      <dgm:spPr/>
      <dgm:t>
        <a:bodyPr/>
        <a:lstStyle/>
        <a:p>
          <a:pPr rtl="0"/>
          <a:r>
            <a:rPr lang="en-US" dirty="0"/>
            <a:t>Triplet loss</a:t>
          </a:r>
        </a:p>
      </dgm:t>
    </dgm:pt>
    <dgm:pt modelId="{9F15C4C4-9DB5-9E44-8360-8691A6D49A6B}" type="parTrans" cxnId="{D2D2472B-0479-DF46-82AC-D7F1BBA72DD8}">
      <dgm:prSet/>
      <dgm:spPr/>
      <dgm:t>
        <a:bodyPr/>
        <a:lstStyle/>
        <a:p>
          <a:endParaRPr lang="en-US"/>
        </a:p>
      </dgm:t>
    </dgm:pt>
    <dgm:pt modelId="{B247474A-25B0-F74B-AB9C-8E21A8828463}" type="sibTrans" cxnId="{D2D2472B-0479-DF46-82AC-D7F1BBA72DD8}">
      <dgm:prSet/>
      <dgm:spPr/>
      <dgm:t>
        <a:bodyPr/>
        <a:lstStyle/>
        <a:p>
          <a:endParaRPr lang="en-US"/>
        </a:p>
      </dgm:t>
    </dgm:pt>
    <dgm:pt modelId="{2D70D380-95F6-B349-B8D2-81B0B4AFC7D2}" type="pres">
      <dgm:prSet presAssocID="{7DB8C972-9F17-FD4C-896C-FE225A4F9614}" presName="linear" presStyleCnt="0">
        <dgm:presLayoutVars>
          <dgm:animLvl val="lvl"/>
          <dgm:resizeHandles val="exact"/>
        </dgm:presLayoutVars>
      </dgm:prSet>
      <dgm:spPr/>
    </dgm:pt>
    <dgm:pt modelId="{E53B8071-8813-E745-AEAF-4CD0BDAB463B}" type="pres">
      <dgm:prSet presAssocID="{8AA40A9A-D295-BE49-8F27-332E09841DF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33C9C82-4B37-FE41-8222-DEB4D530A02D}" type="pres">
      <dgm:prSet presAssocID="{8AA40A9A-D295-BE49-8F27-332E09841DF8}" presName="childText" presStyleLbl="revTx" presStyleIdx="0" presStyleCnt="2">
        <dgm:presLayoutVars>
          <dgm:bulletEnabled val="1"/>
        </dgm:presLayoutVars>
      </dgm:prSet>
      <dgm:spPr/>
    </dgm:pt>
    <dgm:pt modelId="{86E6EB29-6C2A-3944-98A8-F52D6819E705}" type="pres">
      <dgm:prSet presAssocID="{E2161353-DA4A-7048-9570-7D0C49E9D04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C97B1ED-A2CC-9B43-95F1-A490772C04B8}" type="pres">
      <dgm:prSet presAssocID="{E2161353-DA4A-7048-9570-7D0C49E9D04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F597A04-3970-0348-AF98-124467C4C5BC}" srcId="{E2161353-DA4A-7048-9570-7D0C49E9D042}" destId="{659F1FEF-053C-074B-9CB4-3892826B7EA9}" srcOrd="0" destOrd="0" parTransId="{0044FCC4-6908-E04D-A12F-82915FBF8857}" sibTransId="{9DF3AC38-4240-7F45-9BA6-61DD6A198719}"/>
    <dgm:cxn modelId="{43756108-DD31-BB41-8524-53B1647F0937}" type="presOf" srcId="{8AA40A9A-D295-BE49-8F27-332E09841DF8}" destId="{E53B8071-8813-E745-AEAF-4CD0BDAB463B}" srcOrd="0" destOrd="0" presId="urn:microsoft.com/office/officeart/2005/8/layout/vList2"/>
    <dgm:cxn modelId="{AC972509-9F87-054E-8EAB-E75027A25028}" type="presOf" srcId="{F1A439AD-A59B-F340-AFE7-9F2A440655A5}" destId="{733C9C82-4B37-FE41-8222-DEB4D530A02D}" srcOrd="0" destOrd="0" presId="urn:microsoft.com/office/officeart/2005/8/layout/vList2"/>
    <dgm:cxn modelId="{122F780E-8337-6946-A7E5-DCA3CC435E67}" type="presOf" srcId="{FBEBD06C-FF30-7741-9E4E-076813620311}" destId="{6C97B1ED-A2CC-9B43-95F1-A490772C04B8}" srcOrd="0" destOrd="1" presId="urn:microsoft.com/office/officeart/2005/8/layout/vList2"/>
    <dgm:cxn modelId="{D2D2472B-0479-DF46-82AC-D7F1BBA72DD8}" srcId="{E2161353-DA4A-7048-9570-7D0C49E9D042}" destId="{FBEBD06C-FF30-7741-9E4E-076813620311}" srcOrd="1" destOrd="0" parTransId="{9F15C4C4-9DB5-9E44-8360-8691A6D49A6B}" sibTransId="{B247474A-25B0-F74B-AB9C-8E21A8828463}"/>
    <dgm:cxn modelId="{05230633-0C39-1E41-B51E-FE18009D86E3}" type="presOf" srcId="{69B39B8D-4AE7-694E-8527-045C883E231A}" destId="{733C9C82-4B37-FE41-8222-DEB4D530A02D}" srcOrd="0" destOrd="1" presId="urn:microsoft.com/office/officeart/2005/8/layout/vList2"/>
    <dgm:cxn modelId="{EDCF1C3F-F58A-7040-9E2A-504358ED4CAF}" type="presOf" srcId="{E2161353-DA4A-7048-9570-7D0C49E9D042}" destId="{86E6EB29-6C2A-3944-98A8-F52D6819E705}" srcOrd="0" destOrd="0" presId="urn:microsoft.com/office/officeart/2005/8/layout/vList2"/>
    <dgm:cxn modelId="{0D028369-239F-5145-AA66-41FA04F7B027}" srcId="{7DB8C972-9F17-FD4C-896C-FE225A4F9614}" destId="{8AA40A9A-D295-BE49-8F27-332E09841DF8}" srcOrd="0" destOrd="0" parTransId="{5958DA59-A378-604C-9B5C-938F9F2749AA}" sibTransId="{83816869-8CF4-8E4C-A36A-F802A1C03CFC}"/>
    <dgm:cxn modelId="{C81B1C7D-FEAC-F549-92CB-EEE43ADF1CFE}" type="presOf" srcId="{7DB8C972-9F17-FD4C-896C-FE225A4F9614}" destId="{2D70D380-95F6-B349-B8D2-81B0B4AFC7D2}" srcOrd="0" destOrd="0" presId="urn:microsoft.com/office/officeart/2005/8/layout/vList2"/>
    <dgm:cxn modelId="{7990378C-ACD7-8A43-B10C-17F2A20ACC9C}" type="presOf" srcId="{659F1FEF-053C-074B-9CB4-3892826B7EA9}" destId="{6C97B1ED-A2CC-9B43-95F1-A490772C04B8}" srcOrd="0" destOrd="0" presId="urn:microsoft.com/office/officeart/2005/8/layout/vList2"/>
    <dgm:cxn modelId="{9075A9A3-F704-8C4E-97A7-FD84CBAF3F9C}" srcId="{8AA40A9A-D295-BE49-8F27-332E09841DF8}" destId="{F1A439AD-A59B-F340-AFE7-9F2A440655A5}" srcOrd="0" destOrd="0" parTransId="{EFFB0EEC-C056-2F46-9B25-ACFC5E3020DA}" sibTransId="{03235E4E-6994-8644-9331-EF767AAF644B}"/>
    <dgm:cxn modelId="{08476DB1-08EC-D744-B60B-91268D085867}" srcId="{8AA40A9A-D295-BE49-8F27-332E09841DF8}" destId="{69B39B8D-4AE7-694E-8527-045C883E231A}" srcOrd="1" destOrd="0" parTransId="{884BD2CB-D16D-6544-B2B7-1948DD83465D}" sibTransId="{A5999641-CB39-A44F-B3FF-5389283372F7}"/>
    <dgm:cxn modelId="{572086F9-6E93-0A46-8DF9-9B9E1F5637C1}" srcId="{7DB8C972-9F17-FD4C-896C-FE225A4F9614}" destId="{E2161353-DA4A-7048-9570-7D0C49E9D042}" srcOrd="1" destOrd="0" parTransId="{1EEFA340-A816-4843-BD3B-69CF300DEFD3}" sibTransId="{6C310F44-C06E-4849-90D5-F6DE717DB1E6}"/>
    <dgm:cxn modelId="{6052ADCE-1057-764F-860B-8157B6EE96E2}" type="presParOf" srcId="{2D70D380-95F6-B349-B8D2-81B0B4AFC7D2}" destId="{E53B8071-8813-E745-AEAF-4CD0BDAB463B}" srcOrd="0" destOrd="0" presId="urn:microsoft.com/office/officeart/2005/8/layout/vList2"/>
    <dgm:cxn modelId="{A0A006D6-FD53-4D48-923B-69814C2BD02E}" type="presParOf" srcId="{2D70D380-95F6-B349-B8D2-81B0B4AFC7D2}" destId="{733C9C82-4B37-FE41-8222-DEB4D530A02D}" srcOrd="1" destOrd="0" presId="urn:microsoft.com/office/officeart/2005/8/layout/vList2"/>
    <dgm:cxn modelId="{4F48C82D-DD85-6B49-B9BE-FE725665EDAC}" type="presParOf" srcId="{2D70D380-95F6-B349-B8D2-81B0B4AFC7D2}" destId="{86E6EB29-6C2A-3944-98A8-F52D6819E705}" srcOrd="2" destOrd="0" presId="urn:microsoft.com/office/officeart/2005/8/layout/vList2"/>
    <dgm:cxn modelId="{8A1A1A3B-D825-3F4B-8EA8-7EF3A151F506}" type="presParOf" srcId="{2D70D380-95F6-B349-B8D2-81B0B4AFC7D2}" destId="{6C97B1ED-A2CC-9B43-95F1-A490772C04B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FA511-FFBE-4CDB-AAC9-E5A6BDC1EAE7}">
      <dsp:nvSpPr>
        <dsp:cNvPr id="0" name=""/>
        <dsp:cNvSpPr/>
      </dsp:nvSpPr>
      <dsp:spPr>
        <a:xfrm>
          <a:off x="1726" y="373736"/>
          <a:ext cx="2739652" cy="188762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DE2CE68-E787-45BE-B02C-37E6161ED93A}">
      <dsp:nvSpPr>
        <dsp:cNvPr id="0" name=""/>
        <dsp:cNvSpPr/>
      </dsp:nvSpPr>
      <dsp:spPr>
        <a:xfrm>
          <a:off x="1726" y="2261356"/>
          <a:ext cx="2739652" cy="10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Over 400 species on the island</a:t>
          </a:r>
        </a:p>
      </dsp:txBody>
      <dsp:txXfrm>
        <a:off x="1726" y="2261356"/>
        <a:ext cx="2739652" cy="1016411"/>
      </dsp:txXfrm>
    </dsp:sp>
    <dsp:sp modelId="{967B0209-49FD-41F4-92FC-601AC7F8B47C}">
      <dsp:nvSpPr>
        <dsp:cNvPr id="0" name=""/>
        <dsp:cNvSpPr/>
      </dsp:nvSpPr>
      <dsp:spPr>
        <a:xfrm>
          <a:off x="3015459" y="373736"/>
          <a:ext cx="2739652" cy="188762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81AEDD-D34D-4D50-AEF1-36101D096637}">
      <dsp:nvSpPr>
        <dsp:cNvPr id="0" name=""/>
        <dsp:cNvSpPr/>
      </dsp:nvSpPr>
      <dsp:spPr>
        <a:xfrm>
          <a:off x="3015459" y="2261356"/>
          <a:ext cx="2739652" cy="10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Easy to spot a bird and take a picture, harder to recognize the species</a:t>
          </a:r>
        </a:p>
      </dsp:txBody>
      <dsp:txXfrm>
        <a:off x="3015459" y="2261356"/>
        <a:ext cx="2739652" cy="1016411"/>
      </dsp:txXfrm>
    </dsp:sp>
    <dsp:sp modelId="{7C253650-A126-447A-94FD-C86FEF9E0E22}">
      <dsp:nvSpPr>
        <dsp:cNvPr id="0" name=""/>
        <dsp:cNvSpPr/>
      </dsp:nvSpPr>
      <dsp:spPr>
        <a:xfrm>
          <a:off x="6029191" y="373736"/>
          <a:ext cx="2739652" cy="188762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388666-F811-46C8-8E23-C49DA8E0F4BC}">
      <dsp:nvSpPr>
        <dsp:cNvPr id="0" name=""/>
        <dsp:cNvSpPr/>
      </dsp:nvSpPr>
      <dsp:spPr>
        <a:xfrm>
          <a:off x="6029191" y="2261356"/>
          <a:ext cx="2739652" cy="10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Possible starting point for a future application</a:t>
          </a:r>
        </a:p>
      </dsp:txBody>
      <dsp:txXfrm>
        <a:off x="6029191" y="2261356"/>
        <a:ext cx="2739652" cy="10164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B8071-8813-E745-AEAF-4CD0BDAB463B}">
      <dsp:nvSpPr>
        <dsp:cNvPr id="0" name=""/>
        <dsp:cNvSpPr/>
      </dsp:nvSpPr>
      <dsp:spPr>
        <a:xfrm>
          <a:off x="0" y="44426"/>
          <a:ext cx="8770571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Feature extraction</a:t>
          </a:r>
        </a:p>
      </dsp:txBody>
      <dsp:txXfrm>
        <a:off x="40980" y="85406"/>
        <a:ext cx="8688611" cy="757514"/>
      </dsp:txXfrm>
    </dsp:sp>
    <dsp:sp modelId="{733C9C82-4B37-FE41-8222-DEB4D530A02D}">
      <dsp:nvSpPr>
        <dsp:cNvPr id="0" name=""/>
        <dsp:cNvSpPr/>
      </dsp:nvSpPr>
      <dsp:spPr>
        <a:xfrm>
          <a:off x="0" y="883901"/>
          <a:ext cx="8770571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466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Resnet50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b-NO" sz="2700" kern="1200"/>
            <a:t>VGG16 </a:t>
          </a:r>
        </a:p>
      </dsp:txBody>
      <dsp:txXfrm>
        <a:off x="0" y="883901"/>
        <a:ext cx="8770571" cy="941850"/>
      </dsp:txXfrm>
    </dsp:sp>
    <dsp:sp modelId="{86E6EB29-6C2A-3944-98A8-F52D6819E705}">
      <dsp:nvSpPr>
        <dsp:cNvPr id="0" name=""/>
        <dsp:cNvSpPr/>
      </dsp:nvSpPr>
      <dsp:spPr>
        <a:xfrm>
          <a:off x="0" y="1825752"/>
          <a:ext cx="8770571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Loss function</a:t>
          </a:r>
        </a:p>
      </dsp:txBody>
      <dsp:txXfrm>
        <a:off x="40980" y="1866732"/>
        <a:ext cx="8688611" cy="757514"/>
      </dsp:txXfrm>
    </dsp:sp>
    <dsp:sp modelId="{6C97B1ED-A2CC-9B43-95F1-A490772C04B8}">
      <dsp:nvSpPr>
        <dsp:cNvPr id="0" name=""/>
        <dsp:cNvSpPr/>
      </dsp:nvSpPr>
      <dsp:spPr>
        <a:xfrm>
          <a:off x="0" y="2665226"/>
          <a:ext cx="8770571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466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 err="1"/>
            <a:t>Softmax</a:t>
          </a:r>
          <a:r>
            <a:rPr lang="en-US" sz="2700" kern="1200" dirty="0"/>
            <a:t> cross entropy loss 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Triplet loss</a:t>
          </a:r>
        </a:p>
      </dsp:txBody>
      <dsp:txXfrm>
        <a:off x="0" y="2665226"/>
        <a:ext cx="8770571" cy="941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386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488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40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27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28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78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25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8808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101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8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9188BC3-0937-4F85-A783-22B8460B4C5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2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raTj/ntu_CE7454_ClassifyingBirdSpecies" TargetMode="External"/><Relationship Id="rId2" Type="http://schemas.openxmlformats.org/officeDocument/2006/relationships/hyperlink" Target="https://github.com/MitraTj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4BB0-48FB-4250-939E-B309B65A0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Classifying Bird Species in Singapore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CE7454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0BC22-B25A-4B94-82BE-A2F74D5F6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dirty="0"/>
              <a:t>Group 14</a:t>
            </a:r>
          </a:p>
          <a:p>
            <a:pPr>
              <a:spcBef>
                <a:spcPts val="0"/>
              </a:spcBef>
            </a:pPr>
            <a:r>
              <a:rPr lang="en-GB" dirty="0"/>
              <a:t>Davide Coppola</a:t>
            </a:r>
          </a:p>
          <a:p>
            <a:pPr>
              <a:spcBef>
                <a:spcPts val="0"/>
              </a:spcBef>
            </a:pPr>
            <a:r>
              <a:rPr lang="en-GB" dirty="0"/>
              <a:t>Mitra </a:t>
            </a:r>
            <a:r>
              <a:rPr lang="en-GB" dirty="0" err="1"/>
              <a:t>Tajrobehkar</a:t>
            </a:r>
            <a:r>
              <a:rPr lang="en-GB" dirty="0"/>
              <a:t> </a:t>
            </a:r>
          </a:p>
          <a:p>
            <a:pPr>
              <a:spcBef>
                <a:spcPts val="0"/>
              </a:spcBef>
            </a:pPr>
            <a:r>
              <a:rPr lang="en-GB" dirty="0"/>
              <a:t>Shuang Wu</a:t>
            </a:r>
          </a:p>
        </p:txBody>
      </p:sp>
    </p:spTree>
    <p:extLst>
      <p:ext uri="{BB962C8B-B14F-4D97-AF65-F5344CB8AC3E}">
        <p14:creationId xmlns:p14="http://schemas.microsoft.com/office/powerpoint/2010/main" val="93921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two models- Training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90987" y="2243870"/>
            <a:ext cx="3298288" cy="48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r>
              <a:rPr lang="en-US" sz="1600" dirty="0"/>
              <a:t>VGG16 </a:t>
            </a:r>
            <a:r>
              <a:rPr lang="en-US" sz="1600" b="1" dirty="0" err="1"/>
              <a:t>softmax</a:t>
            </a:r>
            <a:r>
              <a:rPr lang="en-US" sz="1600" dirty="0"/>
              <a:t> model accuracy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63065" y="2243870"/>
            <a:ext cx="3298288" cy="487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r>
              <a:rPr lang="en-US" sz="1600" dirty="0"/>
              <a:t>ResNet50 </a:t>
            </a:r>
            <a:r>
              <a:rPr lang="en-US" sz="1600" b="1" dirty="0" err="1"/>
              <a:t>softmax</a:t>
            </a:r>
            <a:r>
              <a:rPr lang="en-US" sz="1600" dirty="0"/>
              <a:t> model accuracy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664591"/>
              </p:ext>
            </p:extLst>
          </p:nvPr>
        </p:nvGraphicFramePr>
        <p:xfrm>
          <a:off x="3254985" y="5612588"/>
          <a:ext cx="8128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Architecture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Training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Validation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Validation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0.7</a:t>
                      </a:r>
                      <a:r>
                        <a:rPr lang="en-SG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1.24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EFF50CF4-E9C2-42CF-A698-433E6ABC1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/>
          <a:stretch/>
        </p:blipFill>
        <p:spPr bwMode="auto">
          <a:xfrm>
            <a:off x="2563801" y="2671433"/>
            <a:ext cx="4618430" cy="300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443436-FCA5-417A-B487-192D82D2C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6"/>
          <a:stretch/>
        </p:blipFill>
        <p:spPr bwMode="auto">
          <a:xfrm>
            <a:off x="7287808" y="2671433"/>
            <a:ext cx="4609994" cy="30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8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D004C528-83E5-44FB-9990-9EBF74E3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3" y="8792"/>
            <a:ext cx="610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EB66718-FC7E-4FB1-8F2C-A5A3966E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74" y="8792"/>
            <a:ext cx="6192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72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FE9-1948-4BD0-BCEB-184E6281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4692-5933-4671-86C7-FB86EA84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991E40-48CE-4231-AF27-818988E3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36" y="2676525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F1BC286-8B61-456D-801E-DFE46837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10" y="2676525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22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A8FE9C7-305F-4733-A710-E63215A3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7" y="0"/>
            <a:ext cx="6029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B3A5210-8FFE-43C9-B809-CDCB879F7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55" y="0"/>
            <a:ext cx="611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4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3D9C-557E-43B3-89FE-ABBAE9F2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Triplet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5829-37A7-4849-A48A-D20FFE53E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664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 err="1">
                <a:hlinkClick r:id="rId2"/>
              </a:rPr>
              <a:t>MitraTj</a:t>
            </a:r>
            <a:r>
              <a:rPr lang="en-US" sz="2400" dirty="0"/>
              <a:t>/</a:t>
            </a:r>
            <a:r>
              <a:rPr lang="en-US" sz="2400" b="1" dirty="0">
                <a:hlinkClick r:id="rId3"/>
              </a:rPr>
              <a:t>ntu_CE7454_ClassifyingBirdSpecies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3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84A4-8A49-4FB9-9931-34FB564B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5F78753-CDD8-4628-B449-7BDE3AEE6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793832"/>
              </p:ext>
            </p:extLst>
          </p:nvPr>
        </p:nvGraphicFramePr>
        <p:xfrm>
          <a:off x="2933700" y="2438400"/>
          <a:ext cx="8770571" cy="36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91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E891-E108-49E1-B1C3-A98F0A35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Acquisition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F46415-2CC1-4C52-956B-CD55D739B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3" y="2493861"/>
            <a:ext cx="3923809" cy="140952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DAE2CB-55DC-4291-8B6A-E06C3CEE2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985" y="2562818"/>
            <a:ext cx="4003058" cy="12149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49A8C0-9ED9-4046-A631-FDD2421659F1}"/>
              </a:ext>
            </a:extLst>
          </p:cNvPr>
          <p:cNvCxnSpPr>
            <a:cxnSpLocks/>
          </p:cNvCxnSpPr>
          <p:nvPr/>
        </p:nvCxnSpPr>
        <p:spPr>
          <a:xfrm>
            <a:off x="7078798" y="2248250"/>
            <a:ext cx="0" cy="34898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52FFF8-D187-4EA2-96F9-20FA4EE5718B}"/>
              </a:ext>
            </a:extLst>
          </p:cNvPr>
          <p:cNvSpPr txBox="1"/>
          <p:nvPr/>
        </p:nvSpPr>
        <p:spPr>
          <a:xfrm>
            <a:off x="2910728" y="4092314"/>
            <a:ext cx="3753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Website for enthusiasts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Almost guaranteed label accuracy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Development of web scraper from scratch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5DF10-09E6-4769-8471-C6B3E516AF5C}"/>
              </a:ext>
            </a:extLst>
          </p:cNvPr>
          <p:cNvSpPr txBox="1"/>
          <p:nvPr/>
        </p:nvSpPr>
        <p:spPr>
          <a:xfrm>
            <a:off x="7318989" y="4092314"/>
            <a:ext cx="4003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Well-know photo hosting website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More uncertainty on the labels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Combination of Flickr API and image downloader found on a Git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47DAA-D88C-434C-8F5E-71954AE9E7D2}"/>
              </a:ext>
            </a:extLst>
          </p:cNvPr>
          <p:cNvSpPr txBox="1"/>
          <p:nvPr/>
        </p:nvSpPr>
        <p:spPr>
          <a:xfrm>
            <a:off x="2933707" y="5848772"/>
            <a:ext cx="8770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Queries using </a:t>
            </a:r>
            <a:r>
              <a:rPr lang="en-GB" b="1" i="1" dirty="0"/>
              <a:t>scientific name</a:t>
            </a:r>
            <a:r>
              <a:rPr lang="en-GB" dirty="0"/>
              <a:t> to increase chance of correct label</a:t>
            </a:r>
          </a:p>
          <a:p>
            <a:pPr algn="ctr"/>
            <a:endParaRPr lang="en-GB" dirty="0"/>
          </a:p>
          <a:p>
            <a:pPr algn="ctr"/>
            <a:r>
              <a:rPr lang="en-GB" i="1" u="sng" dirty="0"/>
              <a:t>Tools</a:t>
            </a:r>
            <a:r>
              <a:rPr lang="en-GB" u="sng" dirty="0"/>
              <a:t>: Python3, Requests, </a:t>
            </a:r>
            <a:r>
              <a:rPr lang="en-GB" u="sng" dirty="0" err="1"/>
              <a:t>BeautifulSoup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369178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8189-1384-4F11-8435-D60DAD51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465DCB-5072-498D-8D65-CFBD74B73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" y="568345"/>
            <a:ext cx="2722456" cy="61931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AA108-8E64-4453-8F53-F34DD27E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056" y="1489744"/>
            <a:ext cx="5271782" cy="527178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8199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9B4E-8C53-426F-8CA1-AE36B9FE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Validation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7F1E81-6BDF-422D-996E-EAC4BC3EC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16" y="1677797"/>
            <a:ext cx="7996137" cy="4428630"/>
          </a:xfrm>
          <a:noFill/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5708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64" y="2234279"/>
            <a:ext cx="1354729" cy="1657223"/>
          </a:xfrm>
        </p:spPr>
      </p:pic>
      <p:sp>
        <p:nvSpPr>
          <p:cNvPr id="5" name="Rectangle 4"/>
          <p:cNvSpPr/>
          <p:nvPr/>
        </p:nvSpPr>
        <p:spPr>
          <a:xfrm>
            <a:off x="2580017" y="4465247"/>
            <a:ext cx="1567285" cy="573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Accipitradiae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21655" y="4498900"/>
            <a:ext cx="1535235" cy="5400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Ardeidae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53429" y="4476555"/>
            <a:ext cx="1535235" cy="5400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Corvidae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68325" y="5752025"/>
            <a:ext cx="1330679" cy="573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56891" y="5752025"/>
            <a:ext cx="1479118" cy="573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butorides</a:t>
            </a:r>
            <a:r>
              <a:rPr lang="en-US" sz="1600" dirty="0"/>
              <a:t> </a:t>
            </a:r>
            <a:r>
              <a:rPr lang="en-US" sz="1600" dirty="0" err="1"/>
              <a:t>striata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7836827" y="5752025"/>
            <a:ext cx="1330679" cy="573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garrulax</a:t>
            </a:r>
            <a:r>
              <a:rPr lang="en-US" dirty="0"/>
              <a:t> </a:t>
            </a:r>
            <a:r>
              <a:rPr lang="en-US" dirty="0" err="1"/>
              <a:t>leucolophus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10204" y="4476555"/>
            <a:ext cx="1466093" cy="5400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  <a:endCxn id="10" idx="0"/>
          </p:cNvCxnSpPr>
          <p:nvPr/>
        </p:nvCxnSpPr>
        <p:spPr>
          <a:xfrm flipH="1">
            <a:off x="6696450" y="5016647"/>
            <a:ext cx="2124597" cy="73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  <a:endCxn id="11" idx="0"/>
          </p:cNvCxnSpPr>
          <p:nvPr/>
        </p:nvCxnSpPr>
        <p:spPr>
          <a:xfrm flipH="1">
            <a:off x="8502167" y="5016647"/>
            <a:ext cx="318880" cy="73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8821047" y="5016647"/>
            <a:ext cx="1412618" cy="73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62438" y="4569047"/>
            <a:ext cx="114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</a:t>
            </a:r>
            <a:r>
              <a:rPr lang="en-US" sz="2000" b="1" dirty="0"/>
              <a:t>Family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69868" y="5838842"/>
            <a:ext cx="13634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</a:t>
            </a:r>
            <a:r>
              <a:rPr lang="en-US" sz="2000" b="1" dirty="0"/>
              <a:t> Species </a:t>
            </a:r>
          </a:p>
        </p:txBody>
      </p:sp>
      <p:cxnSp>
        <p:nvCxnSpPr>
          <p:cNvPr id="22" name="Straight Arrow Connector 21"/>
          <p:cNvCxnSpPr>
            <a:stCxn id="4" idx="2"/>
            <a:endCxn id="5" idx="0"/>
          </p:cNvCxnSpPr>
          <p:nvPr/>
        </p:nvCxnSpPr>
        <p:spPr>
          <a:xfrm flipH="1">
            <a:off x="3363660" y="3891502"/>
            <a:ext cx="3588969" cy="57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2" idx="0"/>
          </p:cNvCxnSpPr>
          <p:nvPr/>
        </p:nvCxnSpPr>
        <p:spPr>
          <a:xfrm>
            <a:off x="6952629" y="3891502"/>
            <a:ext cx="3890622" cy="58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2"/>
            <a:endCxn id="8" idx="0"/>
          </p:cNvCxnSpPr>
          <p:nvPr/>
        </p:nvCxnSpPr>
        <p:spPr>
          <a:xfrm>
            <a:off x="6952629" y="3891502"/>
            <a:ext cx="1868418" cy="585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2"/>
            <a:endCxn id="7" idx="0"/>
          </p:cNvCxnSpPr>
          <p:nvPr/>
        </p:nvCxnSpPr>
        <p:spPr>
          <a:xfrm flipH="1">
            <a:off x="5189273" y="3891502"/>
            <a:ext cx="1763356" cy="607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231243" y="4465631"/>
            <a:ext cx="1506404" cy="528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Laniidae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4" idx="2"/>
            <a:endCxn id="25" idx="0"/>
          </p:cNvCxnSpPr>
          <p:nvPr/>
        </p:nvCxnSpPr>
        <p:spPr>
          <a:xfrm>
            <a:off x="6952629" y="3891502"/>
            <a:ext cx="31816" cy="574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355029" y="6343804"/>
            <a:ext cx="44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224803" y="4146436"/>
            <a:ext cx="596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97649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Experiment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56" y="2367212"/>
            <a:ext cx="7962315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Preprocessing and Augmentation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8770570" cy="3651504"/>
          </a:xfrm>
        </p:spPr>
        <p:txBody>
          <a:bodyPr/>
          <a:lstStyle/>
          <a:p>
            <a:r>
              <a:rPr lang="en-US" dirty="0"/>
              <a:t>Generate custom augmented images using Adaptive Histogram Equalization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5"/>
          <a:stretch/>
        </p:blipFill>
        <p:spPr>
          <a:xfrm>
            <a:off x="3582515" y="3629076"/>
            <a:ext cx="2353592" cy="2953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985" y="3518107"/>
            <a:ext cx="4152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9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Classification- Proposed method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542776"/>
              </p:ext>
            </p:extLst>
          </p:nvPr>
        </p:nvGraphicFramePr>
        <p:xfrm>
          <a:off x="2933700" y="2438400"/>
          <a:ext cx="8770571" cy="36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4039164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1015</TotalTime>
  <Words>192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Schoolbook</vt:lpstr>
      <vt:lpstr>Corbel</vt:lpstr>
      <vt:lpstr>Mangal</vt:lpstr>
      <vt:lpstr>Feathered</vt:lpstr>
      <vt:lpstr>Classifying Bird Species in Singapore  CE7454 Project</vt:lpstr>
      <vt:lpstr>Motivation</vt:lpstr>
      <vt:lpstr>Data Acquisition</vt:lpstr>
      <vt:lpstr>Data Visualization</vt:lpstr>
      <vt:lpstr>Data Validation</vt:lpstr>
      <vt:lpstr>Classification</vt:lpstr>
      <vt:lpstr>Experiment Setup</vt:lpstr>
      <vt:lpstr>Data Preprocessing and Augmentation </vt:lpstr>
      <vt:lpstr>Classification- Proposed method</vt:lpstr>
      <vt:lpstr>Comparison of two models- Training</vt:lpstr>
      <vt:lpstr>PowerPoint Presentation</vt:lpstr>
      <vt:lpstr>PowerPoint Presentation</vt:lpstr>
      <vt:lpstr>PowerPoint Presentation</vt:lpstr>
      <vt:lpstr>Triplet Loss</vt:lpstr>
      <vt:lpstr>Github!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Bird Species in Singapore  CE7454 Project</dc:title>
  <dc:creator>Davide Coppola</dc:creator>
  <cp:lastModifiedBy>Shuang Wu</cp:lastModifiedBy>
  <cp:revision>95</cp:revision>
  <dcterms:created xsi:type="dcterms:W3CDTF">2018-11-13T10:45:50Z</dcterms:created>
  <dcterms:modified xsi:type="dcterms:W3CDTF">2018-11-14T20:07:37Z</dcterms:modified>
</cp:coreProperties>
</file>